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50" r:id="rId2"/>
  </p:sldMasterIdLst>
  <p:sldIdLst>
    <p:sldId id="258" r:id="rId3"/>
    <p:sldId id="261" r:id="rId4"/>
    <p:sldId id="27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21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93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0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2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10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35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3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05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79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8267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7174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553941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7453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64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4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8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B6C42F-62C9-ECEB-B5B2-4EF661164D43}"/>
              </a:ext>
            </a:extLst>
          </p:cNvPr>
          <p:cNvSpPr txBox="1"/>
          <p:nvPr/>
        </p:nvSpPr>
        <p:spPr>
          <a:xfrm>
            <a:off x="3713582" y="559839"/>
            <a:ext cx="328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i="1" dirty="0">
                <a:solidFill>
                  <a:srgbClr val="FF0000"/>
                </a:solidFill>
              </a:rPr>
              <a:t>ABOUT US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22662E-992C-D7FC-3098-0CD924DD1987}"/>
              </a:ext>
            </a:extLst>
          </p:cNvPr>
          <p:cNvSpPr txBox="1"/>
          <p:nvPr/>
        </p:nvSpPr>
        <p:spPr>
          <a:xfrm flipH="1">
            <a:off x="810827" y="2258008"/>
            <a:ext cx="88463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Kent International is into Manufacturing of Awnings ,using exclusive fabrics procured from world over.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We are an ISO 9001:2015 certified company with an expertise of more than 30 years.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Our inhouse expert technical team gives end to end solutions starting from scratch to finish.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The in-depth knowledge and right technical guidance has enabled us to work with prestigious clients like INOX, his holiness the Dalai Lama, Oil India, Max hospitals, </a:t>
            </a:r>
            <a:r>
              <a:rPr lang="en-IN" dirty="0" err="1">
                <a:solidFill>
                  <a:schemeClr val="bg2">
                    <a:lumMod val="10000"/>
                  </a:schemeClr>
                </a:solidFill>
              </a:rPr>
              <a:t>Moolchand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 Hospital, India International Centre, Ambassador Hotel, Maruti Suzuki &amp; many more.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We are located on the Main Mehrauli Gurgaon road, New Delhi </a:t>
            </a:r>
            <a:br>
              <a:rPr lang="en-IN" dirty="0">
                <a:solidFill>
                  <a:schemeClr val="bg2">
                    <a:lumMod val="10000"/>
                  </a:schemeClr>
                </a:solidFill>
              </a:rPr>
            </a:b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endParaRPr lang="en-IN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AE310B-2FA2-AFCB-4206-B4AA8D1D0176}"/>
              </a:ext>
            </a:extLst>
          </p:cNvPr>
          <p:cNvSpPr txBox="1"/>
          <p:nvPr/>
        </p:nvSpPr>
        <p:spPr>
          <a:xfrm>
            <a:off x="4523016" y="3518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highlight>
                  <a:srgbClr val="FFFF00"/>
                </a:highlight>
              </a:rPr>
              <a:t>RETRACTABLE ROOF AWNING</a:t>
            </a:r>
            <a:r>
              <a:rPr lang="en-IN" b="1" dirty="0">
                <a:solidFill>
                  <a:srgbClr val="FF0000"/>
                </a:solidFill>
              </a:rPr>
              <a:t> 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8D7C2-7DB6-EAC4-C6CA-8C87C29EB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73" y="1035698"/>
            <a:ext cx="4590661" cy="359228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91821D-AA54-7933-A267-56A49C57F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4254758"/>
            <a:ext cx="3355911" cy="222341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F464BF-60A4-7F51-8325-E600664BB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14" y="-18660"/>
            <a:ext cx="3346579" cy="2180364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3EBB6F-BFA1-7444-CA27-0D25ECADD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" y="4236097"/>
            <a:ext cx="3336473" cy="2195405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3C4C3F-E1E7-8E76-650D-BE3F7F1BB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8" y="-46653"/>
            <a:ext cx="3323643" cy="2176763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2198D1-8C34-62F8-C995-EE60168640AD}"/>
              </a:ext>
            </a:extLst>
          </p:cNvPr>
          <p:cNvSpPr txBox="1"/>
          <p:nvPr/>
        </p:nvSpPr>
        <p:spPr>
          <a:xfrm>
            <a:off x="93306" y="2444620"/>
            <a:ext cx="3191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Sturdy version of retractable awning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Powder coated aluminium frame on all 4 sides with front support pillars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63DE29-246A-03EF-FE5E-5BD30F63AF4D}"/>
              </a:ext>
            </a:extLst>
          </p:cNvPr>
          <p:cNvSpPr txBox="1"/>
          <p:nvPr/>
        </p:nvSpPr>
        <p:spPr>
          <a:xfrm>
            <a:off x="3694922" y="4898578"/>
            <a:ext cx="4450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Obvious choice for high velocity wind areas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LED lights , Motorised mechanism makes it a users delight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3888B4-3A78-51AE-9AD8-DC0DA7D32F2C}"/>
              </a:ext>
            </a:extLst>
          </p:cNvPr>
          <p:cNvSpPr txBox="1"/>
          <p:nvPr/>
        </p:nvSpPr>
        <p:spPr>
          <a:xfrm flipH="1">
            <a:off x="8881033" y="2621902"/>
            <a:ext cx="3171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Both aluminium slats &amp; fabric coverings are available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Can take larger span than a traditional awning </a:t>
            </a:r>
          </a:p>
        </p:txBody>
      </p:sp>
    </p:spTree>
    <p:extLst>
      <p:ext uri="{BB962C8B-B14F-4D97-AF65-F5344CB8AC3E}">
        <p14:creationId xmlns:p14="http://schemas.microsoft.com/office/powerpoint/2010/main" val="90083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B0519E-0A84-079E-56F3-3925567A9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4"/>
            <a:ext cx="3340359" cy="2100792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0B11BC-D3C0-F8B7-D1E5-9022DAEC0B0A}"/>
              </a:ext>
            </a:extLst>
          </p:cNvPr>
          <p:cNvSpPr txBox="1"/>
          <p:nvPr/>
        </p:nvSpPr>
        <p:spPr>
          <a:xfrm>
            <a:off x="0" y="2481945"/>
            <a:ext cx="4030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2060"/>
                </a:solidFill>
              </a:rPr>
              <a:t>INOX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2060"/>
                </a:solidFill>
              </a:rPr>
              <a:t>SAGA CUISINES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2060"/>
                </a:solidFill>
              </a:rPr>
              <a:t>NORWAY EMBASSY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2060"/>
                </a:solidFill>
              </a:rPr>
              <a:t>SOCIETY OF INDIAN AUTOMOBILE MANUFACTURERS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2060"/>
                </a:solidFill>
              </a:rPr>
              <a:t>INDIA INTERNATIONAL CENTER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2060"/>
                </a:solidFill>
              </a:rPr>
              <a:t>HIS HOLINESS THE DALAI LAMA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2060"/>
                </a:solidFill>
              </a:rPr>
              <a:t>LPS BOSSARD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2060"/>
                </a:solidFill>
              </a:rPr>
              <a:t>STEP BY STEP SCHOOL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2060"/>
                </a:solidFill>
              </a:rPr>
              <a:t>UNITED PRESSURE COOKERS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2060"/>
                </a:solidFill>
              </a:rPr>
              <a:t>MAYUR SCHOOL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2060"/>
                </a:solidFill>
              </a:rPr>
              <a:t>Four points by Sheraton hotel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2060"/>
                </a:solidFill>
              </a:rPr>
              <a:t>Taj Palace hotel , New Delhi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324ED-7CF3-8F2D-2F29-F44489DE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136" y="177281"/>
            <a:ext cx="3408006" cy="18768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9593BF-81B2-7B1D-5DE3-4BED8156F0BE}"/>
              </a:ext>
            </a:extLst>
          </p:cNvPr>
          <p:cNvSpPr txBox="1"/>
          <p:nvPr/>
        </p:nvSpPr>
        <p:spPr>
          <a:xfrm>
            <a:off x="8425543" y="2481945"/>
            <a:ext cx="34080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2060"/>
                </a:solidFill>
              </a:rPr>
              <a:t>Builders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2060"/>
                </a:solidFill>
              </a:rPr>
              <a:t>Architects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2060"/>
                </a:solidFill>
              </a:rPr>
              <a:t>Interior Designers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2060"/>
                </a:solidFill>
              </a:rPr>
              <a:t>Government projects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2060"/>
                </a:solidFill>
              </a:rPr>
              <a:t>Hoteliers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b="1" dirty="0">
                <a:solidFill>
                  <a:srgbClr val="002060"/>
                </a:solidFill>
              </a:rPr>
              <a:t>Restaurant Chain owners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1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C87F5F-2389-600F-B9B1-48F63C5C03A1}"/>
              </a:ext>
            </a:extLst>
          </p:cNvPr>
          <p:cNvSpPr txBox="1"/>
          <p:nvPr/>
        </p:nvSpPr>
        <p:spPr>
          <a:xfrm flipH="1">
            <a:off x="4944294" y="653142"/>
            <a:ext cx="4125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</a:rPr>
              <a:t>    </a:t>
            </a:r>
            <a:r>
              <a:rPr lang="en-IN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FIXED AWNING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FE0709-C093-6A20-00C9-BDA6827C0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32" y="1483568"/>
            <a:ext cx="4408014" cy="3116424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AFCD93-204C-C98B-DE1C-D1F64F937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303" y="-1"/>
            <a:ext cx="3544697" cy="2359479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9FFE67-C401-8524-976C-69F5F2C00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302" y="4365562"/>
            <a:ext cx="3544697" cy="2034072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01DCC9-A521-B962-A6E9-F1EF4B796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2577"/>
            <a:ext cx="3542522" cy="209705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8F9BDD-D702-F8D5-59C4-4BFED0562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" y="0"/>
            <a:ext cx="3544697" cy="2406131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5FDEDC-5E30-EE09-B89F-610B70CBF1AC}"/>
              </a:ext>
            </a:extLst>
          </p:cNvPr>
          <p:cNvSpPr txBox="1"/>
          <p:nvPr/>
        </p:nvSpPr>
        <p:spPr>
          <a:xfrm>
            <a:off x="130629" y="2536761"/>
            <a:ext cx="3634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Predominantly an exterior product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Can withstand extreme weather condition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Mild steel structure can take any shape or size , like L or U shape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CB92A-5656-6857-DB9A-49804C7A19B2}"/>
              </a:ext>
            </a:extLst>
          </p:cNvPr>
          <p:cNvSpPr txBox="1"/>
          <p:nvPr/>
        </p:nvSpPr>
        <p:spPr>
          <a:xfrm>
            <a:off x="3965516" y="4851918"/>
            <a:ext cx="420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IN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Front pillars for extra support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Fabric used is 100% waterproof &amp; UV protected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D6B6D-0927-4C61-1C83-5A9C6B131177}"/>
              </a:ext>
            </a:extLst>
          </p:cNvPr>
          <p:cNvSpPr txBox="1"/>
          <p:nvPr/>
        </p:nvSpPr>
        <p:spPr>
          <a:xfrm>
            <a:off x="8656632" y="2631232"/>
            <a:ext cx="3544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Ideal for high rise buildings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Perfect for rooftop restaurants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Gives extra space for a sit out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060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6B2A8A-98AF-8A7F-DF34-3014B7FAA4BF}"/>
              </a:ext>
            </a:extLst>
          </p:cNvPr>
          <p:cNvSpPr txBox="1"/>
          <p:nvPr/>
        </p:nvSpPr>
        <p:spPr>
          <a:xfrm>
            <a:off x="4849586" y="445146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i="1" dirty="0">
                <a:solidFill>
                  <a:srgbClr val="FF0000"/>
                </a:solidFill>
              </a:rPr>
              <a:t>      </a:t>
            </a:r>
            <a:r>
              <a:rPr lang="en-IN" sz="1800" b="1" i="1" dirty="0">
                <a:solidFill>
                  <a:srgbClr val="FF0000"/>
                </a:solidFill>
                <a:highlight>
                  <a:srgbClr val="FFFF00"/>
                </a:highlight>
              </a:rPr>
              <a:t>WINDOW AWNING</a:t>
            </a:r>
            <a:r>
              <a:rPr lang="en-IN" b="1" i="1" dirty="0">
                <a:solidFill>
                  <a:srgbClr val="FF0000"/>
                </a:solidFill>
              </a:rPr>
              <a:t> </a:t>
            </a:r>
            <a:endParaRPr lang="en-IN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00F50-1565-8226-B899-B4596C9CD4CF}"/>
              </a:ext>
            </a:extLst>
          </p:cNvPr>
          <p:cNvSpPr txBox="1"/>
          <p:nvPr/>
        </p:nvSpPr>
        <p:spPr>
          <a:xfrm>
            <a:off x="21382" y="2512682"/>
            <a:ext cx="3477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Provides shade to the window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It is a quarter of a circle shape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Frame is made of aluminium or MS powder coated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/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8A32F-CB23-B106-2A92-598A1D817D47}"/>
              </a:ext>
            </a:extLst>
          </p:cNvPr>
          <p:cNvSpPr txBox="1"/>
          <p:nvPr/>
        </p:nvSpPr>
        <p:spPr>
          <a:xfrm>
            <a:off x="4152122" y="5075853"/>
            <a:ext cx="4292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Can be used as an effective tool for branding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Silicon coating done between frame &amp; window wall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BEEA07-CFED-6ABC-105E-D31CCB0EAA86}"/>
              </a:ext>
            </a:extLst>
          </p:cNvPr>
          <p:cNvSpPr txBox="1"/>
          <p:nvPr/>
        </p:nvSpPr>
        <p:spPr>
          <a:xfrm>
            <a:off x="8916514" y="2592731"/>
            <a:ext cx="3327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Folding mechanism can be incorporated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Enhances the look of any premises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75522-97DC-340A-4A71-126CA536B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268" y="1483567"/>
            <a:ext cx="4879911" cy="3349690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783195-68FF-A133-6339-F05FB4778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575" y="-9330"/>
            <a:ext cx="3291425" cy="2314283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589DF6-13C3-D107-6107-BF9634657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" y="-289"/>
            <a:ext cx="3291425" cy="2314283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432854-C6CA-BE3E-3269-8C35400FA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" y="4086803"/>
            <a:ext cx="3254103" cy="2314283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E10108-70CB-0FF3-F8CB-7662C0270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514" y="4096153"/>
            <a:ext cx="3265713" cy="2304661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334193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D33350-0036-D1E2-8112-6EBD48BD0467}"/>
              </a:ext>
            </a:extLst>
          </p:cNvPr>
          <p:cNvSpPr txBox="1"/>
          <p:nvPr/>
        </p:nvSpPr>
        <p:spPr>
          <a:xfrm>
            <a:off x="4364395" y="52251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solidFill>
                  <a:srgbClr val="FF0000"/>
                </a:solidFill>
              </a:rPr>
              <a:t>         </a:t>
            </a:r>
            <a:r>
              <a:rPr lang="en-IN" sz="1800" b="1" dirty="0">
                <a:solidFill>
                  <a:srgbClr val="FF0000"/>
                </a:solidFill>
                <a:highlight>
                  <a:srgbClr val="FFFF00"/>
                </a:highlight>
              </a:rPr>
              <a:t>RETRACTABLE AWNING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20CA84-0113-3BD3-A552-78B59A952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" y="19434"/>
            <a:ext cx="3325474" cy="1744824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3BC79E-382B-B99A-B4FC-2AE19C228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57" y="-49537"/>
            <a:ext cx="3226993" cy="1841015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17918C-F591-1309-7C46-895899063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" y="4404049"/>
            <a:ext cx="3325474" cy="200608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62D3F6-9229-35EC-EEB1-FA26C1509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5" y="1352939"/>
            <a:ext cx="4870579" cy="3278196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DDAE39-2D75-9BC9-8534-475651741C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57" y="4401230"/>
            <a:ext cx="3243943" cy="2006081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31BCFA-60F8-B7E2-09DB-8B1D06E6118B}"/>
              </a:ext>
            </a:extLst>
          </p:cNvPr>
          <p:cNvSpPr txBox="1"/>
          <p:nvPr/>
        </p:nvSpPr>
        <p:spPr>
          <a:xfrm>
            <a:off x="29880" y="2071396"/>
            <a:ext cx="3478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Most favourite &amp; hot selling product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Cantilever designs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Supported only on one side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Mostly used to cover balconies, patio, courtyard etc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654082-FDFE-8F10-8C9B-F5EF9DA94E81}"/>
              </a:ext>
            </a:extLst>
          </p:cNvPr>
          <p:cNvSpPr txBox="1"/>
          <p:nvPr/>
        </p:nvSpPr>
        <p:spPr>
          <a:xfrm flipH="1">
            <a:off x="3917923" y="4870580"/>
            <a:ext cx="4467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Saves from heat &amp; rain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Manual as well as motorised options available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F830A-819D-D6AF-BC6F-729E9648AE7B}"/>
              </a:ext>
            </a:extLst>
          </p:cNvPr>
          <p:cNvSpPr txBox="1"/>
          <p:nvPr/>
        </p:nvSpPr>
        <p:spPr>
          <a:xfrm>
            <a:off x="8911668" y="2164702"/>
            <a:ext cx="32269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Structure is made of aluminium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Available in anodised &amp; powder coated options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Fabric procured from France, Spain &amp; Italy </a:t>
            </a:r>
          </a:p>
        </p:txBody>
      </p:sp>
    </p:spTree>
    <p:extLst>
      <p:ext uri="{BB962C8B-B14F-4D97-AF65-F5344CB8AC3E}">
        <p14:creationId xmlns:p14="http://schemas.microsoft.com/office/powerpoint/2010/main" val="281475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53D08F-E336-319A-03DC-B148A1DE9757}"/>
              </a:ext>
            </a:extLst>
          </p:cNvPr>
          <p:cNvSpPr txBox="1"/>
          <p:nvPr/>
        </p:nvSpPr>
        <p:spPr>
          <a:xfrm>
            <a:off x="4560337" y="48307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        </a:t>
            </a:r>
            <a:r>
              <a:rPr lang="en-IN" b="1" dirty="0">
                <a:solidFill>
                  <a:srgbClr val="FF0000"/>
                </a:solidFill>
                <a:highlight>
                  <a:srgbClr val="FFFF00"/>
                </a:highlight>
              </a:rPr>
              <a:t>VERTICAL AWNING</a:t>
            </a:r>
            <a:r>
              <a:rPr lang="en-IN" b="1" dirty="0">
                <a:solidFill>
                  <a:srgbClr val="FF0000"/>
                </a:solidFill>
              </a:rPr>
              <a:t>  </a:t>
            </a:r>
            <a:endParaRPr lang="en-IN" sz="18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16A63D-DF06-AD9C-484C-2D41F37D5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80" y="1268963"/>
            <a:ext cx="4944284" cy="326900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5D2957-58BE-6618-ADC4-D09DB7FB9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79" y="-3595"/>
            <a:ext cx="3309257" cy="232549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7F973F-89E8-B60A-21A2-E90A56EF5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" y="4264090"/>
            <a:ext cx="2915548" cy="2129420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97ED30-0D17-018A-24BA-30BFABDDC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" y="0"/>
            <a:ext cx="3309257" cy="230090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4B11F0-FE52-DD57-751F-1E6499F26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4" y="4317708"/>
            <a:ext cx="3294992" cy="207580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9ADC87-1B18-B2C9-EAB6-61E3EBF2FAA8}"/>
              </a:ext>
            </a:extLst>
          </p:cNvPr>
          <p:cNvSpPr txBox="1"/>
          <p:nvPr/>
        </p:nvSpPr>
        <p:spPr>
          <a:xfrm>
            <a:off x="195943" y="2565918"/>
            <a:ext cx="3113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Roll up &amp; roll down awnings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Favourite with high rise buildings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ED4110-58E4-59D8-3465-43185C5B413C}"/>
              </a:ext>
            </a:extLst>
          </p:cNvPr>
          <p:cNvSpPr txBox="1"/>
          <p:nvPr/>
        </p:nvSpPr>
        <p:spPr>
          <a:xfrm>
            <a:off x="3639879" y="4805265"/>
            <a:ext cx="4291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Rough wire at sides to limit the flapping of fabric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Gives maximum privacy </a:t>
            </a:r>
          </a:p>
          <a:p>
            <a:r>
              <a:rPr lang="en-IN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5C614-2AD6-42B6-919B-B430E09DAA33}"/>
              </a:ext>
            </a:extLst>
          </p:cNvPr>
          <p:cNvSpPr txBox="1"/>
          <p:nvPr/>
        </p:nvSpPr>
        <p:spPr>
          <a:xfrm flipH="1">
            <a:off x="8878079" y="2649894"/>
            <a:ext cx="311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Manual &amp; motorised options are available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Can also be made in transparent fabric </a:t>
            </a:r>
          </a:p>
        </p:txBody>
      </p:sp>
    </p:spTree>
    <p:extLst>
      <p:ext uri="{BB962C8B-B14F-4D97-AF65-F5344CB8AC3E}">
        <p14:creationId xmlns:p14="http://schemas.microsoft.com/office/powerpoint/2010/main" val="54922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47CE7D-BD81-3641-50CF-5A938B068636}"/>
              </a:ext>
            </a:extLst>
          </p:cNvPr>
          <p:cNvSpPr txBox="1"/>
          <p:nvPr/>
        </p:nvSpPr>
        <p:spPr>
          <a:xfrm>
            <a:off x="3047223" y="32385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                      </a:t>
            </a:r>
            <a:r>
              <a:rPr lang="en-IN" b="1" dirty="0">
                <a:solidFill>
                  <a:srgbClr val="FF0000"/>
                </a:solidFill>
                <a:highlight>
                  <a:srgbClr val="FFFF00"/>
                </a:highlight>
              </a:rPr>
              <a:t>TENSILE &amp; CAR PARKING AWNING</a:t>
            </a:r>
            <a:r>
              <a:rPr lang="en-IN" b="1" dirty="0">
                <a:solidFill>
                  <a:srgbClr val="FF0000"/>
                </a:solidFill>
              </a:rPr>
              <a:t>  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64D0A0-189A-B230-CFF0-A4019887A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71" y="1156996"/>
            <a:ext cx="4264089" cy="348031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1A8649-5A3E-7E7E-02EA-4DC92DDE8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24" y="4273798"/>
            <a:ext cx="3589175" cy="214721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21332F-4DF3-38CF-EBF2-12BE70BC9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23" y="67451"/>
            <a:ext cx="3589176" cy="213811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906CCA-4076-DEB8-0BD4-DB77F6AA6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3798"/>
            <a:ext cx="3589176" cy="2114339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01B2C6-5205-CCA7-7BF5-D8E27C0D1B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"/>
            <a:ext cx="3589175" cy="2252222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B55DD0-A697-9EAC-E89A-8E9B0DAE9AD4}"/>
              </a:ext>
            </a:extLst>
          </p:cNvPr>
          <p:cNvSpPr txBox="1"/>
          <p:nvPr/>
        </p:nvSpPr>
        <p:spPr>
          <a:xfrm>
            <a:off x="9329" y="2518546"/>
            <a:ext cx="349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No limit of size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No fear of aero dynamics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Most sturdy MS structure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1C0C98-0C88-2EB6-297D-E93C5B5B0A88}"/>
              </a:ext>
            </a:extLst>
          </p:cNvPr>
          <p:cNvSpPr txBox="1"/>
          <p:nvPr/>
        </p:nvSpPr>
        <p:spPr>
          <a:xfrm flipH="1">
            <a:off x="4256386" y="4879910"/>
            <a:ext cx="3432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Heavy tensile fabric is used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Fabric is fire retardant &amp; UV protected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Fabric procured from France &amp; Spain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6E9CD-AB3B-5726-1C5F-FD057507ACFC}"/>
              </a:ext>
            </a:extLst>
          </p:cNvPr>
          <p:cNvSpPr txBox="1"/>
          <p:nvPr/>
        </p:nvSpPr>
        <p:spPr>
          <a:xfrm flipH="1">
            <a:off x="8602823" y="2519472"/>
            <a:ext cx="3322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Main application areas are car parking , mall entrance, atriums , walkways etc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Super finished aesthetic designs are a pleasure to watch</a:t>
            </a:r>
          </a:p>
        </p:txBody>
      </p:sp>
    </p:spTree>
    <p:extLst>
      <p:ext uri="{BB962C8B-B14F-4D97-AF65-F5344CB8AC3E}">
        <p14:creationId xmlns:p14="http://schemas.microsoft.com/office/powerpoint/2010/main" val="69587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7B3CD2-2E93-7A30-530C-D5D1D9AB7E44}"/>
              </a:ext>
            </a:extLst>
          </p:cNvPr>
          <p:cNvSpPr txBox="1"/>
          <p:nvPr/>
        </p:nvSpPr>
        <p:spPr>
          <a:xfrm>
            <a:off x="4784885" y="309885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     </a:t>
            </a:r>
            <a:r>
              <a:rPr lang="en-IN" b="1" dirty="0">
                <a:solidFill>
                  <a:srgbClr val="FF0000"/>
                </a:solidFill>
                <a:highlight>
                  <a:srgbClr val="FFFF00"/>
                </a:highlight>
              </a:rPr>
              <a:t>GARDEN UMBRELLAS  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564135-CE48-2B47-5719-59D8718D7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23" y="1119673"/>
            <a:ext cx="5029200" cy="3498979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C1D6A-3906-3C87-56A4-8EB6D6738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84" y="4"/>
            <a:ext cx="3189516" cy="211805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2E06F8-13F8-3CF6-2BD2-15633CC64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" y="4275590"/>
            <a:ext cx="3186430" cy="2148751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499897-E698-68C0-01DD-BD80D8B05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644" y="4273364"/>
            <a:ext cx="3189515" cy="2148751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17E9A4-40A4-8B8F-C975-57B82434A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" y="-9328"/>
            <a:ext cx="3186430" cy="2024744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AF97EF-6853-F106-9C44-9E9146890724}"/>
              </a:ext>
            </a:extLst>
          </p:cNvPr>
          <p:cNvSpPr txBox="1"/>
          <p:nvPr/>
        </p:nvSpPr>
        <p:spPr>
          <a:xfrm flipH="1">
            <a:off x="176348" y="2286000"/>
            <a:ext cx="2997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Perfect combination of Aesthetics , beauty &amp; utility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SS or MS powder coated structure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4A3FB-D116-C5C8-8D4A-31106DDCA775}"/>
              </a:ext>
            </a:extLst>
          </p:cNvPr>
          <p:cNvSpPr txBox="1"/>
          <p:nvPr/>
        </p:nvSpPr>
        <p:spPr>
          <a:xfrm>
            <a:off x="3517640" y="4907902"/>
            <a:ext cx="3498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Bottom weight of 160 kgs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With diameter of 8 to 10 ft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Side pole support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84CF7-9F08-53C3-7F62-B9CE2C7AED23}"/>
              </a:ext>
            </a:extLst>
          </p:cNvPr>
          <p:cNvSpPr txBox="1"/>
          <p:nvPr/>
        </p:nvSpPr>
        <p:spPr>
          <a:xfrm>
            <a:off x="9069355" y="2351314"/>
            <a:ext cx="2827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Can easily seat 8 to 10 people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Water &amp; heatproof fabric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Easily portable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142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06B167-0FB8-8B24-5F58-20366D6C70AE}"/>
              </a:ext>
            </a:extLst>
          </p:cNvPr>
          <p:cNvSpPr txBox="1"/>
          <p:nvPr/>
        </p:nvSpPr>
        <p:spPr>
          <a:xfrm>
            <a:off x="5185489" y="359992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>
                <a:solidFill>
                  <a:srgbClr val="FF0000"/>
                </a:solidFill>
                <a:highlight>
                  <a:srgbClr val="FFFF00"/>
                </a:highlight>
              </a:rPr>
              <a:t>GAZEBO AWNING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A2406-09AF-23C6-83AB-32C1F3D1B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1156996"/>
            <a:ext cx="5523722" cy="3816219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E516FD-FBA7-C460-4F3C-29E4C550B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" y="4279629"/>
            <a:ext cx="2986086" cy="2138374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CB728C-9CC2-6EFF-E134-68517E455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2" y="-9327"/>
            <a:ext cx="2986087" cy="2138374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E1D888-CC0A-B8C1-FB71-F3D5BAE5B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442" y="4279629"/>
            <a:ext cx="2986087" cy="2138374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5DD0C0-D8B2-11F7-E740-EC0686046B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283079" y="14024"/>
            <a:ext cx="2899450" cy="212435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28602E-6DAB-9059-FE54-326C2DCAD80E}"/>
              </a:ext>
            </a:extLst>
          </p:cNvPr>
          <p:cNvSpPr txBox="1"/>
          <p:nvPr/>
        </p:nvSpPr>
        <p:spPr>
          <a:xfrm flipH="1">
            <a:off x="148356" y="2416629"/>
            <a:ext cx="2866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Provides a perfect cosy sitting place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Favourite with rooftop or garden areas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A32E1-1A94-4C75-2806-519E35AD154D}"/>
              </a:ext>
            </a:extLst>
          </p:cNvPr>
          <p:cNvSpPr txBox="1"/>
          <p:nvPr/>
        </p:nvSpPr>
        <p:spPr>
          <a:xfrm flipH="1">
            <a:off x="3797559" y="5085184"/>
            <a:ext cx="436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Very sturdy MS section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Can be made in very trendy &amp; modern shapes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5D41A0-0137-A89C-42B9-278F3F640702}"/>
              </a:ext>
            </a:extLst>
          </p:cNvPr>
          <p:cNvSpPr txBox="1"/>
          <p:nvPr/>
        </p:nvSpPr>
        <p:spPr>
          <a:xfrm flipH="1">
            <a:off x="9311072" y="2537927"/>
            <a:ext cx="2899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Can also be supported on a single pole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Lighting can be done on the poles to give a vibrant look </a:t>
            </a:r>
          </a:p>
        </p:txBody>
      </p:sp>
    </p:spTree>
    <p:extLst>
      <p:ext uri="{BB962C8B-B14F-4D97-AF65-F5344CB8AC3E}">
        <p14:creationId xmlns:p14="http://schemas.microsoft.com/office/powerpoint/2010/main" val="204364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8DA183-1FE0-1AFF-3714-2204F5C9E084}"/>
              </a:ext>
            </a:extLst>
          </p:cNvPr>
          <p:cNvSpPr txBox="1"/>
          <p:nvPr/>
        </p:nvSpPr>
        <p:spPr>
          <a:xfrm>
            <a:off x="4345733" y="23991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             </a:t>
            </a:r>
            <a:r>
              <a:rPr lang="en-IN" b="1" dirty="0">
                <a:solidFill>
                  <a:srgbClr val="FF0000"/>
                </a:solidFill>
                <a:highlight>
                  <a:srgbClr val="FFFF00"/>
                </a:highlight>
              </a:rPr>
              <a:t>SKYLIGHT AWNING</a:t>
            </a:r>
            <a:r>
              <a:rPr lang="en-IN" b="1" dirty="0">
                <a:solidFill>
                  <a:srgbClr val="FF0000"/>
                </a:solidFill>
              </a:rPr>
              <a:t>  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F1A4D-CA96-F2AC-8DD7-652B9B00D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69" y="1129005"/>
            <a:ext cx="4590661" cy="3741574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C3F1A2-5B4A-2C65-4312-8DC06A301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3454222" cy="2481943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F8D1C1-400E-61AA-DFDA-F655212A0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3454222" cy="2295330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8FAF7F-9AB3-7ADC-B218-274DB3EE8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780" y="-10942"/>
            <a:ext cx="3454222" cy="2474224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EA8906-D349-41D7-723A-3A52308E1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838" y="4114800"/>
            <a:ext cx="3454222" cy="2320325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C7C00E-743B-39D3-268E-A094E1E26429}"/>
              </a:ext>
            </a:extLst>
          </p:cNvPr>
          <p:cNvSpPr txBox="1"/>
          <p:nvPr/>
        </p:nvSpPr>
        <p:spPr>
          <a:xfrm>
            <a:off x="0" y="2774415"/>
            <a:ext cx="3032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Best solution to cover glass ceiling from inside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Favourite with architects &amp; interior designers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A4A2ED-AD01-A1DF-7447-43DE3A57302C}"/>
              </a:ext>
            </a:extLst>
          </p:cNvPr>
          <p:cNvSpPr txBox="1"/>
          <p:nvPr/>
        </p:nvSpPr>
        <p:spPr>
          <a:xfrm>
            <a:off x="3875763" y="5103845"/>
            <a:ext cx="4326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Cuts light &amp; Sun at will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Only available in motorised option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Gives ample openness feel when retracted back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898B0-D772-E241-7A60-DAF46AF8E3CC}"/>
              </a:ext>
            </a:extLst>
          </p:cNvPr>
          <p:cNvSpPr txBox="1"/>
          <p:nvPr/>
        </p:nvSpPr>
        <p:spPr>
          <a:xfrm flipH="1">
            <a:off x="8780557" y="2774415"/>
            <a:ext cx="3218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Movement of blinds within aluminium channel frame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Fabric used is UV protected </a:t>
            </a:r>
          </a:p>
        </p:txBody>
      </p:sp>
    </p:spTree>
    <p:extLst>
      <p:ext uri="{BB962C8B-B14F-4D97-AF65-F5344CB8AC3E}">
        <p14:creationId xmlns:p14="http://schemas.microsoft.com/office/powerpoint/2010/main" val="320610111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{C3EA9933-C93D-4F70-B244-AA446114AB44}tf56160789_win32</Template>
  <TotalTime>578</TotalTime>
  <Words>621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Bookman Old Style</vt:lpstr>
      <vt:lpstr>Calibri</vt:lpstr>
      <vt:lpstr>Franklin Gothic Book</vt:lpstr>
      <vt:lpstr>Trebuchet MS</vt:lpstr>
      <vt:lpstr>Wingdings</vt:lpstr>
      <vt:lpstr>Wingdings 3</vt:lpstr>
      <vt:lpstr>1_RetrospectVTI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 International</dc:title>
  <dc:creator>akash jain</dc:creator>
  <cp:lastModifiedBy>akash jain</cp:lastModifiedBy>
  <cp:revision>220</cp:revision>
  <dcterms:created xsi:type="dcterms:W3CDTF">2022-06-07T19:00:18Z</dcterms:created>
  <dcterms:modified xsi:type="dcterms:W3CDTF">2024-01-14T16:56:18Z</dcterms:modified>
</cp:coreProperties>
</file>